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65" r:id="rId3"/>
    <p:sldId id="266" r:id="rId4"/>
    <p:sldId id="267" r:id="rId5"/>
    <p:sldId id="268" r:id="rId6"/>
    <p:sldId id="281" r:id="rId7"/>
    <p:sldId id="269" r:id="rId8"/>
    <p:sldId id="273" r:id="rId9"/>
    <p:sldId id="274" r:id="rId10"/>
    <p:sldId id="282" r:id="rId11"/>
    <p:sldId id="270" r:id="rId12"/>
    <p:sldId id="275" r:id="rId13"/>
    <p:sldId id="277" r:id="rId14"/>
    <p:sldId id="278" r:id="rId15"/>
    <p:sldId id="271" r:id="rId16"/>
    <p:sldId id="272" r:id="rId17"/>
    <p:sldId id="280" r:id="rId18"/>
    <p:sldId id="283" r:id="rId19"/>
    <p:sldId id="279" r:id="rId20"/>
    <p:sldId id="284" r:id="rId21"/>
  </p:sldIdLst>
  <p:sldSz cx="12188825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527">
          <p15:clr>
            <a:srgbClr val="A4A3A4"/>
          </p15:clr>
        </p15:guide>
        <p15:guide id="12" pos="7151">
          <p15:clr>
            <a:srgbClr val="A4A3A4"/>
          </p15:clr>
        </p15:guide>
        <p15:guide id="13" pos="4127">
          <p15:clr>
            <a:srgbClr val="A4A3A4"/>
          </p15:clr>
        </p15:guide>
        <p15:guide id="14" pos="4415">
          <p15:clr>
            <a:srgbClr val="A4A3A4"/>
          </p15:clr>
        </p15:guide>
        <p15:guide id="15" pos="2687">
          <p15:clr>
            <a:srgbClr val="A4A3A4"/>
          </p15:clr>
        </p15:guide>
        <p15:guide id="16" pos="383">
          <p15:clr>
            <a:srgbClr val="A4A3A4"/>
          </p15:clr>
        </p15:guide>
        <p15:guide id="17" pos="7295">
          <p15:clr>
            <a:srgbClr val="A4A3A4"/>
          </p15:clr>
        </p15:guide>
        <p15:guide id="18" pos="5327">
          <p15:clr>
            <a:srgbClr val="A4A3A4"/>
          </p15:clr>
        </p15:guide>
        <p15:guide id="19" pos="3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8" autoAdjust="0"/>
    <p:restoredTop sz="94629" autoAdjust="0"/>
  </p:normalViewPr>
  <p:slideViewPr>
    <p:cSldViewPr showGuides="1">
      <p:cViewPr varScale="1">
        <p:scale>
          <a:sx n="63" d="100"/>
          <a:sy n="63" d="100"/>
        </p:scale>
        <p:origin x="-132" y="-168"/>
      </p:cViewPr>
      <p:guideLst>
        <p:guide orient="horz" pos="2160"/>
        <p:guide orient="horz" pos="3936"/>
        <p:guide orient="horz" pos="1152"/>
        <p:guide orient="horz" pos="2544"/>
        <p:guide orient="horz" pos="1008"/>
        <p:guide orient="horz" pos="384"/>
        <p:guide orient="horz" pos="3312"/>
        <p:guide pos="3839"/>
        <p:guide pos="959"/>
        <p:guide pos="6719"/>
        <p:guide pos="527"/>
        <p:guide pos="7151"/>
        <p:guide pos="4127"/>
        <p:guide pos="4415"/>
        <p:guide pos="2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734" y="72"/>
      </p:cViewPr>
      <p:guideLst>
        <p:guide orient="horz" pos="2212"/>
        <p:guide pos="29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latinLnBrk="0">
              <a:defRPr lang="el-GR" sz="1200"/>
            </a:lvl1pPr>
          </a:lstStyle>
          <a:p>
            <a:fld id="{739FF845-BB4A-479D-8C06-522C1DBAB2F9}" type="datetimeFigureOut">
              <a:rPr lang="el-GR"/>
              <a:pPr/>
              <a:t>15/6/2015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latinLnBrk="0">
              <a:defRPr lang="el-GR" sz="1200"/>
            </a:lvl1pPr>
          </a:lstStyle>
          <a:p>
            <a:fld id="{C4FD142E-5B44-489E-8F73-9E67242E680D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latinLnBrk="0">
              <a:defRPr lang="el-GR" sz="1200"/>
            </a:lvl1pPr>
          </a:lstStyle>
          <a:p>
            <a:fld id="{3ABD2D7A-D230-4F91-BD59-0A39C2703BA8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l-GR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latinLnBrk="0">
              <a:defRPr lang="el-GR"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275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 latinLnBrk="0">
              <a:lnSpc>
                <a:spcPct val="85000"/>
              </a:lnSpc>
              <a:defRPr lang="el-GR"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el-GR" sz="2400" cap="none" baseline="0">
                <a:solidFill>
                  <a:schemeClr val="accent2"/>
                </a:solidFill>
              </a:defRPr>
            </a:lvl1pPr>
            <a:lvl2pPr marL="4572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ισοδύναμες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7066212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ρεις κατακόρυφες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Σύμβολο κράτησης θέσης εικόνας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Σύμβολο κράτησης θέσης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93542579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εικόνες στα αριστερ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el-GR"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200"/>
              </a:spcBef>
              <a:buNone/>
              <a:defRPr lang="el-GR" sz="1800"/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Σύμβολο κράτησης θέσης ημερομηνίας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9" name="Σύμβολο κράτησης θέσης υποσέλιδου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Σύμβολο κράτησης θέσης αριθμού διαφάνειας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14154878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εικόνες στα δεξι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el-GR"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200"/>
              </a:spcBef>
              <a:buNone/>
              <a:defRPr lang="el-GR" sz="1800"/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Σύμβολο κράτησης θέσης ημερομηνίας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9" name="Σύμβολο κράτησης θέσης υποσέλιδου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Σύμβολο κράτησης θέσης αριθμού διαφάνειας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76885388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9211651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ναλλαγή δύο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18208466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ρεις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7" name="Σύμβολο κράτησης θέσης εικόνας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0842799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ναλλαγή τριών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7" name="Σύμβολο κράτησης θέσης εικόνας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Σύμβολο κράτησης θέσης αριθμού διαφάνειας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48559043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έντε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Σύμβολο κράτησης θέσης εικόνας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9" name="Σύμβολο κράτησης θέσης εικόνας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7" name="Σύμβολο κράτησης θέσης εικόνας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Σύμβολο κράτησης θέσης αριθμού διαφάνειας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16662315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ία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35785027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ατακόρυφη εικόνα διαφάνειας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Σύμβολο κράτησης θέσης εικόνας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800"/>
            </a:lvl1pPr>
          </a:lstStyle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 latinLnBrk="0">
              <a:lnSpc>
                <a:spcPct val="85000"/>
              </a:lnSpc>
              <a:defRPr lang="el-GR" sz="660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εισαγάγετε όνομα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 latinLnBrk="0">
              <a:lnSpc>
                <a:spcPct val="110000"/>
              </a:lnSpc>
              <a:spcBef>
                <a:spcPts val="0"/>
              </a:spcBef>
              <a:buNone/>
              <a:defRPr lang="el-GR"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11" name="Σύμβολο κράτησης θέσης κειμένου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 latinLnBrk="0">
              <a:lnSpc>
                <a:spcPct val="85000"/>
              </a:lnSpc>
              <a:spcBef>
                <a:spcPts val="0"/>
              </a:spcBef>
              <a:buNone/>
              <a:defRPr lang="el-GR" sz="4800" b="0" baseline="0">
                <a:solidFill>
                  <a:schemeClr val="accent2"/>
                </a:solidFill>
              </a:defRPr>
            </a:lvl1pPr>
            <a:lvl2pPr marL="0" indent="0" algn="r" latinLnBrk="0">
              <a:buNone/>
              <a:defRPr lang="el-GR" sz="5400" b="0" baseline="0">
                <a:solidFill>
                  <a:schemeClr val="bg1"/>
                </a:solidFill>
              </a:defRPr>
            </a:lvl2pPr>
            <a:lvl3pPr marL="0" indent="0" algn="r" latinLnBrk="0">
              <a:buNone/>
              <a:defRPr lang="el-GR" sz="5400" b="0" baseline="0">
                <a:solidFill>
                  <a:schemeClr val="bg1"/>
                </a:solidFill>
              </a:defRPr>
            </a:lvl3pPr>
            <a:lvl4pPr marL="0" indent="0" algn="r" latinLnBrk="0">
              <a:buNone/>
              <a:defRPr lang="el-GR" sz="5400" b="0" baseline="0">
                <a:solidFill>
                  <a:schemeClr val="bg1"/>
                </a:solidFill>
              </a:defRPr>
            </a:lvl4pPr>
            <a:lvl5pPr marL="0" indent="0" algn="r" latinLnBrk="0">
              <a:buNone/>
              <a:defRPr lang="el-GR"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l-GR"/>
              <a:t>Έτος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87267106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el-GR"/>
            </a:lvl5pPr>
            <a:lvl6pPr latinLnBrk="0">
              <a:defRPr lang="el-GR"/>
            </a:lvl6pPr>
            <a:lvl7pPr latinLnBrk="0">
              <a:defRPr lang="el-GR"/>
            </a:lvl7pPr>
            <a:lvl8pPr latinLnBrk="0">
              <a:defRPr lang="el-GR"/>
            </a:lvl8pPr>
            <a:lvl9pPr latinLnBrk="0">
              <a:defRPr lang="el-GR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4" y="2514600"/>
            <a:ext cx="9144000" cy="2895600"/>
          </a:xfrm>
        </p:spPr>
        <p:txBody>
          <a:bodyPr anchor="b">
            <a:normAutofit/>
          </a:bodyPr>
          <a:lstStyle>
            <a:lvl1pPr algn="l" latinLnBrk="0">
              <a:defRPr lang="el-GR"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1257300"/>
            <a:ext cx="9144000" cy="1143000"/>
          </a:xfrm>
        </p:spPr>
        <p:txBody>
          <a:bodyPr anchor="t">
            <a:normAutofit/>
          </a:bodyPr>
          <a:lstStyle>
            <a:lvl1pPr marL="0" indent="0" latinLnBrk="0">
              <a:lnSpc>
                <a:spcPct val="85000"/>
              </a:lnSpc>
              <a:spcBef>
                <a:spcPts val="0"/>
              </a:spcBef>
              <a:buNone/>
              <a:defRPr lang="el-GR" sz="2400" cap="none" baseline="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el-G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4419599" cy="4419600"/>
          </a:xfrm>
        </p:spPr>
        <p:txBody>
          <a:bodyPr>
            <a:normAutofit/>
          </a:bodyPr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latinLnBrk="0">
              <a:defRPr lang="el-GR" sz="1600"/>
            </a:lvl5pPr>
            <a:lvl6pPr latinLnBrk="0">
              <a:defRPr lang="el-GR" sz="1600"/>
            </a:lvl6pPr>
            <a:lvl7pPr latinLnBrk="0">
              <a:defRPr lang="el-GR" sz="1600"/>
            </a:lvl7pPr>
            <a:lvl8pPr latinLnBrk="0">
              <a:defRPr lang="el-GR" sz="1600"/>
            </a:lvl8pPr>
            <a:lvl9pPr latinLnBrk="0">
              <a:defRPr lang="el-GR"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46814" y="1828800"/>
            <a:ext cx="4419600" cy="4419600"/>
          </a:xfrm>
        </p:spPr>
        <p:txBody>
          <a:bodyPr>
            <a:normAutofit/>
          </a:bodyPr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latinLnBrk="0">
              <a:defRPr lang="el-GR" sz="1600"/>
            </a:lvl5pPr>
            <a:lvl6pPr latinLnBrk="0">
              <a:defRPr lang="el-GR" sz="1600"/>
            </a:lvl6pPr>
            <a:lvl7pPr latinLnBrk="0">
              <a:defRPr lang="el-GR" sz="1600"/>
            </a:lvl7pPr>
            <a:lvl8pPr latinLnBrk="0">
              <a:defRPr lang="el-GR" sz="1600"/>
            </a:lvl8pPr>
            <a:lvl9pPr latinLnBrk="0">
              <a:defRPr lang="el-GR"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>
            <a:lvl1pPr latinLnBrk="0">
              <a:defRPr lang="el-GR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4416552" cy="838200"/>
          </a:xfrm>
        </p:spPr>
        <p:txBody>
          <a:bodyPr anchor="ctr">
            <a:noAutofit/>
          </a:bodyPr>
          <a:lstStyle>
            <a:lvl1pPr marL="0" indent="0" latinLnBrk="0">
              <a:lnSpc>
                <a:spcPct val="85000"/>
              </a:lnSpc>
              <a:spcBef>
                <a:spcPts val="0"/>
              </a:spcBef>
              <a:buNone/>
              <a:defRPr lang="el-GR" sz="2400" b="0" cap="none" baseline="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522412" y="2743200"/>
            <a:ext cx="4416552" cy="3505200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400"/>
            </a:lvl6pPr>
            <a:lvl7pPr latinLnBrk="0">
              <a:defRPr lang="el-GR" sz="1400"/>
            </a:lvl7pPr>
            <a:lvl8pPr latinLnBrk="0">
              <a:defRPr lang="el-GR" sz="1400"/>
            </a:lvl8pPr>
            <a:lvl9pPr latinLnBrk="0">
              <a:defRPr lang="el-GR"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49862" y="1828800"/>
            <a:ext cx="4416552" cy="838200"/>
          </a:xfrm>
        </p:spPr>
        <p:txBody>
          <a:bodyPr anchor="ctr">
            <a:noAutofit/>
          </a:bodyPr>
          <a:lstStyle>
            <a:lvl1pPr marL="0" indent="0" latinLnBrk="0">
              <a:lnSpc>
                <a:spcPct val="85000"/>
              </a:lnSpc>
              <a:spcBef>
                <a:spcPts val="0"/>
              </a:spcBef>
              <a:buNone/>
              <a:defRPr lang="el-GR" sz="2400" b="0" cap="none" baseline="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416552" cy="3505200"/>
          </a:xfrm>
        </p:spPr>
        <p:txBody>
          <a:bodyPr>
            <a:normAutofit/>
          </a:bodyPr>
          <a:lstStyle>
            <a:lvl1pPr latinLnBrk="0">
              <a:defRPr lang="el-GR" sz="2000"/>
            </a:lvl1pPr>
            <a:lvl2pPr latinLnBrk="0">
              <a:defRPr lang="el-GR" sz="1800"/>
            </a:lvl2pPr>
            <a:lvl3pPr latinLnBrk="0">
              <a:defRPr lang="el-GR" sz="1600"/>
            </a:lvl3pPr>
            <a:lvl4pPr latinLnBrk="0">
              <a:defRPr lang="el-GR" sz="1400"/>
            </a:lvl4pPr>
            <a:lvl5pPr latinLnBrk="0">
              <a:defRPr lang="el-GR" sz="1400"/>
            </a:lvl5pPr>
            <a:lvl6pPr latinLnBrk="0">
              <a:defRPr lang="el-GR" sz="1400"/>
            </a:lvl6pPr>
            <a:lvl7pPr latinLnBrk="0">
              <a:defRPr lang="el-GR" sz="1400"/>
            </a:lvl7pPr>
            <a:lvl8pPr latinLnBrk="0">
              <a:defRPr lang="el-GR" sz="1400"/>
            </a:lvl8pPr>
            <a:lvl9pPr latinLnBrk="0">
              <a:defRPr lang="el-GR"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551613" y="762000"/>
            <a:ext cx="5029200" cy="2667000"/>
          </a:xfrm>
        </p:spPr>
        <p:txBody>
          <a:bodyPr anchor="b">
            <a:noAutofit/>
          </a:bodyPr>
          <a:lstStyle>
            <a:lvl1pPr algn="l" latinLnBrk="0">
              <a:lnSpc>
                <a:spcPct val="85000"/>
              </a:lnSpc>
              <a:defRPr lang="el-GR" sz="32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574795" y="609600"/>
            <a:ext cx="5473580" cy="5638800"/>
          </a:xfrm>
        </p:spPr>
        <p:txBody>
          <a:bodyPr>
            <a:normAutofit/>
          </a:bodyPr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latinLnBrk="0">
              <a:defRPr lang="el-GR" sz="1600"/>
            </a:lvl5pPr>
            <a:lvl6pPr latinLnBrk="0">
              <a:defRPr lang="el-GR" sz="1600" baseline="0"/>
            </a:lvl6pPr>
            <a:lvl7pPr latinLnBrk="0">
              <a:defRPr lang="el-GR" sz="1600" baseline="0"/>
            </a:lvl7pPr>
            <a:lvl8pPr latinLnBrk="0">
              <a:defRPr lang="el-GR" sz="1600" baseline="0"/>
            </a:lvl8pPr>
            <a:lvl9pPr latinLnBrk="0">
              <a:defRPr lang="el-GR"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551613" y="3581400"/>
            <a:ext cx="5029200" cy="24384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200"/>
              </a:spcBef>
              <a:buNone/>
              <a:defRPr lang="el-GR" sz="1800"/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04653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551614" y="762000"/>
            <a:ext cx="5029200" cy="266700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el-GR"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551614" y="3581400"/>
            <a:ext cx="5029200" cy="24384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200"/>
              </a:spcBef>
              <a:buNone/>
              <a:defRPr lang="el-GR" sz="1800"/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el-GR"/>
            </a:lvl5pPr>
            <a:lvl6pPr latinLnBrk="0">
              <a:defRPr lang="el-GR"/>
            </a:lvl6pPr>
            <a:lvl7pPr latinLnBrk="0">
              <a:defRPr lang="el-GR"/>
            </a:lvl7pPr>
            <a:lvl8pPr latinLnBrk="0">
              <a:defRPr lang="el-GR" baseline="0"/>
            </a:lvl8pPr>
            <a:lvl9pPr latinLnBrk="0">
              <a:defRPr lang="el-GR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>
            <a:lvl5pPr latinLnBrk="0">
              <a:defRPr lang="el-GR"/>
            </a:lvl5pPr>
            <a:lvl6pPr latinLnBrk="0">
              <a:defRPr lang="el-GR"/>
            </a:lvl6pPr>
            <a:lvl7pPr latinLnBrk="0">
              <a:defRPr lang="el-GR"/>
            </a:lvl7pPr>
            <a:lvl8pPr latinLnBrk="0">
              <a:defRPr lang="el-GR"/>
            </a:lvl8pPr>
            <a:lvl9pPr latinLnBrk="0">
              <a:defRPr lang="el-GR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στα αριστερ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el-GR"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8456613" y="4191000"/>
            <a:ext cx="3124200" cy="18288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200"/>
              </a:spcBef>
              <a:buNone/>
              <a:defRPr lang="el-GR" sz="1800"/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Σύμβολο κράτησης θέσης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7" name="Σύμβολο κράτησης θέ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Σύμβολο κράτησης θέ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32594372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στα δεξι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el-GR"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200"/>
              </a:spcBef>
              <a:buNone/>
              <a:defRPr lang="el-GR" sz="1800"/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820250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Τέσσερις εικόνες στα αριστερ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el-GR"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200"/>
              </a:spcBef>
              <a:buNone/>
              <a:defRPr lang="el-GR" sz="1800"/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6" name="Σύμβολο κράτησης θέσης εικόνας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7" name="Σύμβολο κράτησης θέσης εικόνας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Σύμβολο κράτησης θέσης ημερομηνίας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9" name="Σύμβολο κράτησης θέσης υποσέλιδου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Σύμβολο κράτησης θέσης αριθμού διαφάνειας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71646092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Τέσσερις εικόνες στα δεξι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el-GR"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200"/>
              </a:spcBef>
              <a:buNone/>
              <a:defRPr lang="el-GR" sz="1800"/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6" name="Σύμβολο κράτησης θέσης εικόνας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7" name="Σύμβολο κράτησης θέσης εικόνας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Σύμβολο κράτησης θέσης ημερομηνίας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9" name="Σύμβολο κράτησης θέσης υποσέλιδου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Σύμβολο κράτησης θέσης αριθμού διαφάνειας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99376368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Έξι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Σύμβολο κράτησης θέσης εικόνας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9" name="Σύμβολο κράτησης θέσης εικόνας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6" name="Σύμβολο κράτησης θέσης εικόνας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7" name="Σύμβολο κράτησης θέσης εικόνας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Σύμβολο κράτησης θέσης αριθμού διαφάνειας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873566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στα αριστερά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 latinLnBrk="0">
              <a:lnSpc>
                <a:spcPct val="110000"/>
              </a:lnSpc>
              <a:spcBef>
                <a:spcPts val="1800"/>
              </a:spcBef>
              <a:buNone/>
              <a:defRPr lang="el-GR" sz="2800" i="1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Σύμβολο κράτησης θέσης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7" name="Σύμβολο κράτησης θέ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Σύμβολο κράτησης θέ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3877393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στα δεξιά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 latinLnBrk="0">
              <a:lnSpc>
                <a:spcPct val="110000"/>
              </a:lnSpc>
              <a:spcBef>
                <a:spcPts val="1800"/>
              </a:spcBef>
              <a:buNone/>
              <a:defRPr lang="el-GR" sz="2800" i="1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099078"/>
      </p:ext>
    </p:extLst>
  </p:cSld>
  <p:clrMapOvr>
    <a:masterClrMapping/>
  </p:clrMapOvr>
  <p:transition spd="med" advClick="0" advTm="8000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Κάντε κλικ για να επεξεργαστείτε τα στυλ υποδείγματος κειμένου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70" r:id="rId5"/>
    <p:sldLayoutId id="2147483663" r:id="rId6"/>
    <p:sldLayoutId id="2147483667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65" r:id="rId14"/>
    <p:sldLayoutId id="2147483677" r:id="rId15"/>
    <p:sldLayoutId id="2147483664" r:id="rId16"/>
    <p:sldLayoutId id="2147483678" r:id="rId17"/>
    <p:sldLayoutId id="2147483679" r:id="rId18"/>
    <p:sldLayoutId id="2147483662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656" r:id="rId26"/>
    <p:sldLayoutId id="2147483657" r:id="rId27"/>
    <p:sldLayoutId id="2147483658" r:id="rId28"/>
    <p:sldLayoutId id="2147483659" r:id="rId29"/>
  </p:sldLayoutIdLst>
  <p:transition spd="med" advClick="0" advTm="8000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l-GR" sz="3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lang="el-GR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75488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el-GR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040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el-GR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50976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el-GR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79576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el-GR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26464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5506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52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556792"/>
            <a:ext cx="7200800" cy="3102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3600" dirty="0" smtClean="0">
                <a:latin typeface="Comic Sans MS" pitchFamily="66" charset="0"/>
              </a:rPr>
              <a:t>ΟΧΙ ΣΤΗ ΒΙΑ </a:t>
            </a:r>
          </a:p>
          <a:p>
            <a:pPr algn="ctr">
              <a:lnSpc>
                <a:spcPct val="110000"/>
              </a:lnSpc>
            </a:pPr>
            <a:endParaRPr lang="el-GR" sz="3600" dirty="0" smtClean="0">
              <a:latin typeface="Comic Sans MS" pitchFamily="66" charset="0"/>
            </a:endParaRPr>
          </a:p>
          <a:p>
            <a:pPr algn="ctr">
              <a:lnSpc>
                <a:spcPct val="110000"/>
              </a:lnSpc>
            </a:pPr>
            <a:r>
              <a:rPr lang="el-GR" sz="3600" dirty="0" smtClean="0">
                <a:latin typeface="Comic Sans MS" pitchFamily="66" charset="0"/>
              </a:rPr>
              <a:t>ΟΧΙ ΣΤΟΝ ΕΚΦΟΒΙΣΜΟ </a:t>
            </a:r>
          </a:p>
          <a:p>
            <a:pPr algn="ctr">
              <a:lnSpc>
                <a:spcPct val="110000"/>
              </a:lnSpc>
            </a:pPr>
            <a:endParaRPr lang="el-GR" sz="3600" dirty="0" smtClean="0">
              <a:latin typeface="Comic Sans MS" pitchFamily="66" charset="0"/>
            </a:endParaRPr>
          </a:p>
          <a:p>
            <a:pPr algn="ctr">
              <a:lnSpc>
                <a:spcPct val="110000"/>
              </a:lnSpc>
            </a:pPr>
            <a:r>
              <a:rPr lang="el-GR" sz="3600" dirty="0" smtClean="0">
                <a:latin typeface="Comic Sans MS" pitchFamily="66" charset="0"/>
              </a:rPr>
              <a:t>ΣΕ ΤΑΞΕΙΣ ΚΑΙ ΣΧΟΛΕΙΑ</a:t>
            </a:r>
            <a:endParaRPr lang="el-GR" sz="36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8547" y="1412776"/>
            <a:ext cx="4870277" cy="3974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l-GR" sz="2000" dirty="0" smtClean="0">
                <a:latin typeface="Comic Sans MS" pitchFamily="66" charset="0"/>
              </a:rPr>
              <a:t>Σχολείο: 1</a:t>
            </a:r>
            <a:r>
              <a:rPr lang="el-GR" sz="2000" baseline="30000" dirty="0" smtClean="0">
                <a:latin typeface="Comic Sans MS" pitchFamily="66" charset="0"/>
              </a:rPr>
              <a:t>ο</a:t>
            </a:r>
            <a:r>
              <a:rPr lang="el-GR" sz="2000" dirty="0" smtClean="0">
                <a:latin typeface="Comic Sans MS" pitchFamily="66" charset="0"/>
              </a:rPr>
              <a:t> Δημοτικό Βέροιας</a:t>
            </a:r>
          </a:p>
          <a:p>
            <a:pPr>
              <a:lnSpc>
                <a:spcPct val="110000"/>
              </a:lnSpc>
            </a:pPr>
            <a:endParaRPr lang="el-GR" sz="20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el-GR" sz="2000" dirty="0" smtClean="0">
                <a:latin typeface="Comic Sans MS" pitchFamily="66" charset="0"/>
              </a:rPr>
              <a:t>Τμήμα: Ε΄</a:t>
            </a:r>
            <a:r>
              <a:rPr lang="el-GR" sz="2000" baseline="-25000" dirty="0" smtClean="0">
                <a:latin typeface="Comic Sans MS" pitchFamily="66" charset="0"/>
              </a:rPr>
              <a:t>2</a:t>
            </a:r>
          </a:p>
          <a:p>
            <a:pPr>
              <a:lnSpc>
                <a:spcPct val="110000"/>
              </a:lnSpc>
            </a:pPr>
            <a:endParaRPr lang="el-GR" sz="2000" baseline="-250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el-GR" sz="2000" dirty="0" smtClean="0">
                <a:latin typeface="Comic Sans MS" pitchFamily="66" charset="0"/>
              </a:rPr>
              <a:t>Σχολικό Έτος: 2014-15</a:t>
            </a:r>
          </a:p>
          <a:p>
            <a:pPr>
              <a:lnSpc>
                <a:spcPct val="110000"/>
              </a:lnSpc>
            </a:pPr>
            <a:endParaRPr lang="el-GR" sz="20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el-GR" sz="2000" dirty="0" smtClean="0">
                <a:latin typeface="Comic Sans MS" pitchFamily="66" charset="0"/>
              </a:rPr>
              <a:t>Σχολική Δραστηριότητα: Αγωγή Υγείας</a:t>
            </a:r>
          </a:p>
          <a:p>
            <a:pPr>
              <a:lnSpc>
                <a:spcPct val="110000"/>
              </a:lnSpc>
            </a:pPr>
            <a:endParaRPr lang="el-GR" sz="20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el-GR" sz="2000" dirty="0" smtClean="0">
                <a:latin typeface="Comic Sans MS" pitchFamily="66" charset="0"/>
              </a:rPr>
              <a:t>Θεματολογία: Ψυχική Υγεία</a:t>
            </a:r>
          </a:p>
          <a:p>
            <a:pPr>
              <a:lnSpc>
                <a:spcPct val="110000"/>
              </a:lnSpc>
            </a:pPr>
            <a:endParaRPr lang="el-GR" sz="20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endParaRPr lang="el-GR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04" y="1340768"/>
            <a:ext cx="5473580" cy="4619600"/>
          </a:xfrm>
        </p:spPr>
        <p:txBody>
          <a:bodyPr/>
          <a:lstStyle/>
          <a:p>
            <a:r>
              <a:rPr lang="el-GR" b="1" dirty="0" smtClean="0">
                <a:latin typeface="Comic Sans MS" pitchFamily="66" charset="0"/>
              </a:rPr>
              <a:t>13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</a:t>
            </a:r>
            <a:r>
              <a:rPr lang="el-GR" dirty="0" smtClean="0">
                <a:latin typeface="Comic Sans MS" pitchFamily="66" charset="0"/>
              </a:rPr>
              <a:t>: Ευαισθητοποίηση και αλληλεγγύη</a:t>
            </a:r>
          </a:p>
          <a:p>
            <a:r>
              <a:rPr lang="el-GR" b="1" dirty="0" smtClean="0">
                <a:latin typeface="Comic Sans MS" pitchFamily="66" charset="0"/>
              </a:rPr>
              <a:t>14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</a:t>
            </a:r>
            <a:r>
              <a:rPr lang="el-GR" dirty="0" smtClean="0">
                <a:latin typeface="Comic Sans MS" pitchFamily="66" charset="0"/>
              </a:rPr>
              <a:t>: Επιπτώσεις βίας και εκφοβισμού στο σχολείο</a:t>
            </a:r>
          </a:p>
          <a:p>
            <a:r>
              <a:rPr lang="el-GR" b="1" dirty="0" smtClean="0">
                <a:latin typeface="Comic Sans MS" pitchFamily="66" charset="0"/>
              </a:rPr>
              <a:t>15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</a:t>
            </a:r>
            <a:r>
              <a:rPr lang="el-GR" dirty="0" smtClean="0">
                <a:latin typeface="Comic Sans MS" pitchFamily="66" charset="0"/>
              </a:rPr>
              <a:t>: Αντιμετώπιση Ι</a:t>
            </a:r>
          </a:p>
          <a:p>
            <a:r>
              <a:rPr lang="el-GR" b="1" dirty="0" smtClean="0">
                <a:latin typeface="Comic Sans MS" pitchFamily="66" charset="0"/>
              </a:rPr>
              <a:t>16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συνάντηση: </a:t>
            </a:r>
            <a:r>
              <a:rPr lang="el-GR" dirty="0" smtClean="0">
                <a:latin typeface="Comic Sans MS" pitchFamily="66" charset="0"/>
              </a:rPr>
              <a:t>Αντιμετώπιση ΙΙ</a:t>
            </a:r>
          </a:p>
          <a:p>
            <a:r>
              <a:rPr lang="el-GR" b="1" dirty="0" smtClean="0">
                <a:latin typeface="Comic Sans MS" pitchFamily="66" charset="0"/>
              </a:rPr>
              <a:t>17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συνάντηση: </a:t>
            </a:r>
            <a:r>
              <a:rPr lang="el-GR" dirty="0" smtClean="0">
                <a:latin typeface="Comic Sans MS" pitchFamily="66" charset="0"/>
              </a:rPr>
              <a:t>Συμπεράσματα</a:t>
            </a:r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4492" y="1628800"/>
            <a:ext cx="4741168" cy="3168352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>
                <a:latin typeface="Comic Sans MS" pitchFamily="66" charset="0"/>
              </a:rPr>
              <a:t>Θεατρικό παιχνίδι, παίξιμο ρόλων. 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Πολύς χρόνος, ώστε οι μαθητές να αναζητήσουν και να εκφράσουν δικά τους βιώματα και να προτείνουν δικές τους λύσεις. 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2718.JPG"/>
          <p:cNvPicPr>
            <a:picLocks noChangeAspect="1"/>
          </p:cNvPicPr>
          <p:nvPr/>
        </p:nvPicPr>
        <p:blipFill>
          <a:blip r:embed="rId2" cstate="print"/>
          <a:srcRect l="3281" t="3062" r="27887" b="3791"/>
          <a:stretch>
            <a:fillRect/>
          </a:stretch>
        </p:blipFill>
        <p:spPr>
          <a:xfrm>
            <a:off x="2998068" y="188640"/>
            <a:ext cx="6293755" cy="63878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2719.JPG"/>
          <p:cNvPicPr>
            <a:picLocks noChangeAspect="1"/>
          </p:cNvPicPr>
          <p:nvPr/>
        </p:nvPicPr>
        <p:blipFill>
          <a:blip r:embed="rId2" cstate="print"/>
          <a:srcRect l="4921" t="8020" r="12686" b="9332"/>
          <a:stretch>
            <a:fillRect/>
          </a:stretch>
        </p:blipFill>
        <p:spPr>
          <a:xfrm>
            <a:off x="1972500" y="550085"/>
            <a:ext cx="7533863" cy="56680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2721.JPG"/>
          <p:cNvPicPr>
            <a:picLocks noChangeAspect="1"/>
          </p:cNvPicPr>
          <p:nvPr/>
        </p:nvPicPr>
        <p:blipFill>
          <a:blip r:embed="rId2" cstate="print"/>
          <a:srcRect l="7655" t="10207" r="5468" b="5833"/>
          <a:stretch>
            <a:fillRect/>
          </a:stretch>
        </p:blipFill>
        <p:spPr>
          <a:xfrm>
            <a:off x="2222436" y="699974"/>
            <a:ext cx="7943993" cy="57580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95" y="1196752"/>
            <a:ext cx="5473580" cy="5051648"/>
          </a:xfrm>
        </p:spPr>
        <p:txBody>
          <a:bodyPr/>
          <a:lstStyle/>
          <a:p>
            <a:r>
              <a:rPr lang="el-GR" b="1" dirty="0" smtClean="0">
                <a:latin typeface="Comic Sans MS" pitchFamily="66" charset="0"/>
              </a:rPr>
              <a:t>18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συνάντηση: </a:t>
            </a:r>
            <a:r>
              <a:rPr lang="el-GR" dirty="0" smtClean="0">
                <a:latin typeface="Comic Sans MS" pitchFamily="66" charset="0"/>
              </a:rPr>
              <a:t>Προετοιμασία</a:t>
            </a:r>
            <a:r>
              <a:rPr lang="el-GR" b="1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παρουσίασης</a:t>
            </a:r>
          </a:p>
          <a:p>
            <a:r>
              <a:rPr lang="el-GR" b="1" dirty="0" smtClean="0">
                <a:latin typeface="Comic Sans MS" pitchFamily="66" charset="0"/>
              </a:rPr>
              <a:t>19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συνάντηση: </a:t>
            </a:r>
            <a:r>
              <a:rPr lang="el-GR" dirty="0" smtClean="0">
                <a:latin typeface="Comic Sans MS" pitchFamily="66" charset="0"/>
              </a:rPr>
              <a:t>Προετοιμασία παρουσίασης</a:t>
            </a:r>
          </a:p>
          <a:p>
            <a:r>
              <a:rPr lang="el-GR" b="1" dirty="0" smtClean="0">
                <a:latin typeface="Comic Sans MS" pitchFamily="66" charset="0"/>
              </a:rPr>
              <a:t>20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el-GR" b="1" dirty="0" smtClean="0">
                <a:latin typeface="Comic Sans MS" pitchFamily="66" charset="0"/>
              </a:rPr>
              <a:t>συνάντηση</a:t>
            </a:r>
            <a:r>
              <a:rPr lang="el-GR" dirty="0" smtClean="0">
                <a:latin typeface="Comic Sans MS" pitchFamily="66" charset="0"/>
              </a:rPr>
              <a:t>: Παρουσίαση</a:t>
            </a:r>
          </a:p>
          <a:p>
            <a:r>
              <a:rPr lang="el-GR" b="1" dirty="0" smtClean="0">
                <a:latin typeface="Comic Sans MS" pitchFamily="66" charset="0"/>
              </a:rPr>
              <a:t>21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συνάντηση: </a:t>
            </a:r>
            <a:r>
              <a:rPr lang="el-GR" dirty="0" smtClean="0">
                <a:latin typeface="Comic Sans MS" pitchFamily="66" charset="0"/>
              </a:rPr>
              <a:t>Αξιολόγηση προγράμματος</a:t>
            </a:r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4452" y="1340768"/>
            <a:ext cx="5029200" cy="2438400"/>
          </a:xfrm>
        </p:spPr>
        <p:txBody>
          <a:bodyPr>
            <a:no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Η αξιολόγηση αφορούσε στο περιεχόμενο του προγράμματος, αλλά παράλληλα ήταν και μια αυτοκριτική του κάθε μαθητή σε σχέση με την τήρηση των κανόνων, το βαθμό συμμετοχής, τη συμπεριφορά προς την ομάδα…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268760"/>
            <a:ext cx="10945216" cy="5184576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Comic Sans MS" pitchFamily="66" charset="0"/>
              </a:rPr>
              <a:t>Συντάξαμε και ηχογραφήσαμε στην τάξη μήνυμα κατά της σχολικής βίας και του εκφοβισμού.</a:t>
            </a:r>
          </a:p>
          <a:p>
            <a:r>
              <a:rPr lang="el-GR" dirty="0" smtClean="0">
                <a:latin typeface="Comic Sans MS" pitchFamily="66" charset="0"/>
              </a:rPr>
              <a:t>Στις 6 Μαρτίου επισκεφτήκαμε τον ραδιοφωνικό σταθμό Τύπος </a:t>
            </a:r>
            <a:r>
              <a:rPr lang="en-US" dirty="0" smtClean="0">
                <a:latin typeface="Comic Sans MS" pitchFamily="66" charset="0"/>
              </a:rPr>
              <a:t>FM, </a:t>
            </a:r>
            <a:r>
              <a:rPr lang="el-GR" dirty="0" smtClean="0">
                <a:latin typeface="Comic Sans MS" pitchFamily="66" charset="0"/>
              </a:rPr>
              <a:t>μεταδόθηκε το μήνυμά μας και δώσαμε ζωντανή συνέντευξη </a:t>
            </a:r>
            <a:r>
              <a:rPr lang="el-GR" dirty="0" smtClean="0">
                <a:latin typeface="Comic Sans MS" pitchFamily="66" charset="0"/>
              </a:rPr>
              <a:t>κοινοποιώντας </a:t>
            </a:r>
            <a:r>
              <a:rPr lang="el-GR" dirty="0" smtClean="0">
                <a:latin typeface="Comic Sans MS" pitchFamily="66" charset="0"/>
              </a:rPr>
              <a:t>τα </a:t>
            </a:r>
            <a:r>
              <a:rPr lang="el-GR" dirty="0" smtClean="0">
                <a:latin typeface="Comic Sans MS" pitchFamily="66" charset="0"/>
              </a:rPr>
              <a:t>αποτελέσματα </a:t>
            </a:r>
            <a:r>
              <a:rPr lang="el-GR" dirty="0" smtClean="0">
                <a:latin typeface="Comic Sans MS" pitchFamily="66" charset="0"/>
              </a:rPr>
              <a:t>της </a:t>
            </a:r>
            <a:r>
              <a:rPr lang="el-GR" dirty="0" smtClean="0">
                <a:latin typeface="Comic Sans MS" pitchFamily="66" charset="0"/>
              </a:rPr>
              <a:t>έρευνάς </a:t>
            </a:r>
            <a:r>
              <a:rPr lang="el-GR" dirty="0" smtClean="0">
                <a:latin typeface="Comic Sans MS" pitchFamily="66" charset="0"/>
              </a:rPr>
              <a:t>μας.</a:t>
            </a:r>
          </a:p>
          <a:p>
            <a:r>
              <a:rPr lang="el-GR" dirty="0" smtClean="0">
                <a:latin typeface="Comic Sans MS" pitchFamily="66" charset="0"/>
              </a:rPr>
              <a:t>Ηχογραφήσαμε το τραγούδι «Άνθρωπε αγάπα» στη Βιβλιοθήκη.</a:t>
            </a:r>
          </a:p>
          <a:p>
            <a:r>
              <a:rPr lang="el-GR" dirty="0" smtClean="0">
                <a:latin typeface="Comic Sans MS" pitchFamily="66" charset="0"/>
              </a:rPr>
              <a:t>Τραβήξαμε βίντεο με μηνύματα κατά της σχολικής βίας και του εκφοβισμού.</a:t>
            </a:r>
          </a:p>
          <a:p>
            <a:r>
              <a:rPr lang="el-GR" dirty="0" smtClean="0">
                <a:latin typeface="Comic Sans MS" pitchFamily="66" charset="0"/>
              </a:rPr>
              <a:t>Ομορφύναμε τα σκαλιά του σχολείου μας γράφοντας θετικά μηνύματα φιλίας. </a:t>
            </a:r>
          </a:p>
          <a:p>
            <a:r>
              <a:rPr lang="el-GR" dirty="0" smtClean="0">
                <a:latin typeface="Comic Sans MS" pitchFamily="66" charset="0"/>
              </a:rPr>
              <a:t>Δραματοποιήσαμε το βιβλίο «Η φωνή σου, η δύναμή σου!» και γυρίσμε τη δική μας ταινιούλα.  </a:t>
            </a:r>
          </a:p>
          <a:p>
            <a:r>
              <a:rPr lang="el-GR" dirty="0" smtClean="0">
                <a:latin typeface="Comic Sans MS" pitchFamily="66" charset="0"/>
              </a:rPr>
              <a:t>Παρουσιάσαμε τη δουλειά μας σε ένα σχολείο της </a:t>
            </a:r>
            <a:r>
              <a:rPr dirty="0" err="1" smtClean="0">
                <a:latin typeface="Comic Sans MS" pitchFamily="66" charset="0"/>
              </a:rPr>
              <a:t>Αχαΐας</a:t>
            </a:r>
            <a:r>
              <a:rPr lang="el-GR" dirty="0" smtClean="0">
                <a:latin typeface="Comic Sans MS" pitchFamily="66" charset="0"/>
              </a:rPr>
              <a:t> μέσω τηλεδιάσκεψης </a:t>
            </a:r>
            <a:r>
              <a:rPr lang="el-GR" dirty="0" smtClean="0">
                <a:latin typeface="Comic Sans MS" pitchFamily="66" charset="0"/>
              </a:rPr>
              <a:t>στο </a:t>
            </a:r>
            <a:r>
              <a:rPr lang="el-GR" dirty="0" smtClean="0">
                <a:latin typeface="Comic Sans MS" pitchFamily="66" charset="0"/>
              </a:rPr>
              <a:t>χώρο της Βιβλιοθήκης. </a:t>
            </a:r>
          </a:p>
          <a:p>
            <a:endParaRPr lang="el-GR" dirty="0"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96" y="332656"/>
            <a:ext cx="11089232" cy="1080120"/>
          </a:xfrm>
        </p:spPr>
        <p:txBody>
          <a:bodyPr>
            <a:normAutofit/>
          </a:bodyPr>
          <a:lstStyle/>
          <a:p>
            <a:pPr algn="ctr"/>
            <a:r>
              <a:rPr lang="el-GR" sz="2400" dirty="0" smtClean="0">
                <a:latin typeface="Comic Sans MS" pitchFamily="66" charset="0"/>
              </a:rPr>
              <a:t>Δραστηριότητες που κράτησαν ζωντανό το ενδιαφέρον των μαθητών: 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9916" y="404664"/>
            <a:ext cx="8973640" cy="5966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268760"/>
            <a:ext cx="10945216" cy="5184576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Comic Sans MS" pitchFamily="66" charset="0"/>
              </a:rPr>
              <a:t>Συντάξαμε και ηχογραφήσαμε στην τάξη μήνυμα κατά της σχολικής βίας και του εκφοβισμού.</a:t>
            </a:r>
          </a:p>
          <a:p>
            <a:r>
              <a:rPr lang="el-GR" dirty="0" smtClean="0">
                <a:latin typeface="Comic Sans MS" pitchFamily="66" charset="0"/>
              </a:rPr>
              <a:t>Στις 6 Μαρτίου επισκεφτήκαμε τον ραδιοφωνικό σταθμό Τύπος </a:t>
            </a:r>
            <a:r>
              <a:rPr lang="en-US" dirty="0" smtClean="0">
                <a:latin typeface="Comic Sans MS" pitchFamily="66" charset="0"/>
              </a:rPr>
              <a:t>FM, </a:t>
            </a:r>
            <a:r>
              <a:rPr lang="el-GR" dirty="0" smtClean="0">
                <a:latin typeface="Comic Sans MS" pitchFamily="66" charset="0"/>
              </a:rPr>
              <a:t>μεταδόθηκε το μήνυμά μας και δώσαμε ζωντανή συνέντευξη </a:t>
            </a:r>
            <a:r>
              <a:rPr lang="el-GR" dirty="0" smtClean="0">
                <a:latin typeface="Comic Sans MS" pitchFamily="66" charset="0"/>
              </a:rPr>
              <a:t>κοινοποιώντας </a:t>
            </a:r>
            <a:r>
              <a:rPr lang="el-GR" dirty="0" smtClean="0">
                <a:latin typeface="Comic Sans MS" pitchFamily="66" charset="0"/>
              </a:rPr>
              <a:t>τα </a:t>
            </a:r>
            <a:r>
              <a:rPr lang="el-GR" dirty="0" smtClean="0">
                <a:latin typeface="Comic Sans MS" pitchFamily="66" charset="0"/>
              </a:rPr>
              <a:t>αποτελέσματα </a:t>
            </a:r>
            <a:r>
              <a:rPr lang="el-GR" dirty="0" smtClean="0">
                <a:latin typeface="Comic Sans MS" pitchFamily="66" charset="0"/>
              </a:rPr>
              <a:t>της </a:t>
            </a:r>
            <a:r>
              <a:rPr lang="el-GR" dirty="0" smtClean="0">
                <a:latin typeface="Comic Sans MS" pitchFamily="66" charset="0"/>
              </a:rPr>
              <a:t>έρευνάς </a:t>
            </a:r>
            <a:r>
              <a:rPr lang="el-GR" dirty="0" smtClean="0">
                <a:latin typeface="Comic Sans MS" pitchFamily="66" charset="0"/>
              </a:rPr>
              <a:t>μας.</a:t>
            </a:r>
          </a:p>
          <a:p>
            <a:r>
              <a:rPr lang="el-GR" dirty="0" smtClean="0">
                <a:latin typeface="Comic Sans MS" pitchFamily="66" charset="0"/>
              </a:rPr>
              <a:t>Ηχογραφήσαμε το τραγούδι «Άνθρωπε αγάπα» στη Βιβλιοθήκη.</a:t>
            </a:r>
          </a:p>
          <a:p>
            <a:r>
              <a:rPr lang="el-GR" dirty="0" smtClean="0">
                <a:latin typeface="Comic Sans MS" pitchFamily="66" charset="0"/>
              </a:rPr>
              <a:t>Τραβήξαμε βίντεο με μηνύματα κατά της σχολικής βίας και του εκφοβισμού.</a:t>
            </a:r>
          </a:p>
          <a:p>
            <a:r>
              <a:rPr lang="el-GR" dirty="0" smtClean="0">
                <a:latin typeface="Comic Sans MS" pitchFamily="66" charset="0"/>
              </a:rPr>
              <a:t>Ομορφύναμε τα σκαλιά του σχολείου μας γράφοντας θετικά μηνύματα φιλίας. </a:t>
            </a:r>
          </a:p>
          <a:p>
            <a:r>
              <a:rPr lang="el-GR" dirty="0" smtClean="0">
                <a:latin typeface="Comic Sans MS" pitchFamily="66" charset="0"/>
              </a:rPr>
              <a:t>Δραματοποιήσαμε το βιβλίο «Η φωνή σου, η δύναμή σου!» και γυρίσμε τη δική μας ταινιούλα.  </a:t>
            </a:r>
          </a:p>
          <a:p>
            <a:r>
              <a:rPr lang="el-GR" dirty="0" smtClean="0">
                <a:latin typeface="Comic Sans MS" pitchFamily="66" charset="0"/>
              </a:rPr>
              <a:t>Παρουσιάσαμε τη δουλειά μας σε ένα σχολείο της </a:t>
            </a:r>
            <a:r>
              <a:rPr dirty="0" err="1" smtClean="0">
                <a:latin typeface="Comic Sans MS" pitchFamily="66" charset="0"/>
              </a:rPr>
              <a:t>Αχαΐας</a:t>
            </a:r>
            <a:r>
              <a:rPr lang="el-GR" dirty="0" smtClean="0">
                <a:latin typeface="Comic Sans MS" pitchFamily="66" charset="0"/>
              </a:rPr>
              <a:t> μέσω τηλεδιάσκεψης </a:t>
            </a:r>
            <a:r>
              <a:rPr lang="el-GR" dirty="0" smtClean="0">
                <a:latin typeface="Comic Sans MS" pitchFamily="66" charset="0"/>
              </a:rPr>
              <a:t>στο </a:t>
            </a:r>
            <a:r>
              <a:rPr lang="el-GR" dirty="0" smtClean="0">
                <a:latin typeface="Comic Sans MS" pitchFamily="66" charset="0"/>
              </a:rPr>
              <a:t>χώρο της Βιβλιοθήκης. </a:t>
            </a:r>
          </a:p>
          <a:p>
            <a:endParaRPr lang="el-GR" dirty="0"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96" y="332656"/>
            <a:ext cx="11089232" cy="1080120"/>
          </a:xfrm>
        </p:spPr>
        <p:txBody>
          <a:bodyPr>
            <a:normAutofit/>
          </a:bodyPr>
          <a:lstStyle/>
          <a:p>
            <a:pPr algn="ctr"/>
            <a:r>
              <a:rPr lang="el-GR" sz="2400" dirty="0" smtClean="0">
                <a:latin typeface="Comic Sans MS" pitchFamily="66" charset="0"/>
              </a:rPr>
              <a:t>Δραστηριότητες που κράτησαν ζωντανό το ενδιαφέρον των μαθητών: 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9996" y="548680"/>
            <a:ext cx="7704856" cy="5778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268760"/>
            <a:ext cx="10945216" cy="5184576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latin typeface="Comic Sans MS" pitchFamily="66" charset="0"/>
              </a:rPr>
              <a:t>Συντάξαμε και ηχογραφήσαμε στην τάξη μήνυμα κατά της σχολικής βίας και του εκφοβισμού.</a:t>
            </a:r>
          </a:p>
          <a:p>
            <a:r>
              <a:rPr lang="el-GR" dirty="0" smtClean="0">
                <a:latin typeface="Comic Sans MS" pitchFamily="66" charset="0"/>
              </a:rPr>
              <a:t>Στις 6 Μαρτίου επισκεφτήκαμε τον ραδιοφωνικό σταθμό Τύπος </a:t>
            </a:r>
            <a:r>
              <a:rPr lang="en-US" dirty="0" smtClean="0">
                <a:latin typeface="Comic Sans MS" pitchFamily="66" charset="0"/>
              </a:rPr>
              <a:t>FM, </a:t>
            </a:r>
            <a:r>
              <a:rPr lang="el-GR" dirty="0" smtClean="0">
                <a:latin typeface="Comic Sans MS" pitchFamily="66" charset="0"/>
              </a:rPr>
              <a:t>μεταδόθηκε το μήνυμά μας και δώσαμε ζωντανή συνέντευξη </a:t>
            </a:r>
            <a:r>
              <a:rPr lang="el-GR" dirty="0" smtClean="0">
                <a:latin typeface="Comic Sans MS" pitchFamily="66" charset="0"/>
              </a:rPr>
              <a:t>κοινοποιώντας </a:t>
            </a:r>
            <a:r>
              <a:rPr lang="el-GR" dirty="0" smtClean="0">
                <a:latin typeface="Comic Sans MS" pitchFamily="66" charset="0"/>
              </a:rPr>
              <a:t>τα </a:t>
            </a:r>
            <a:r>
              <a:rPr lang="el-GR" dirty="0" smtClean="0">
                <a:latin typeface="Comic Sans MS" pitchFamily="66" charset="0"/>
              </a:rPr>
              <a:t>αποτελέσματα </a:t>
            </a:r>
            <a:r>
              <a:rPr lang="el-GR" dirty="0" smtClean="0">
                <a:latin typeface="Comic Sans MS" pitchFamily="66" charset="0"/>
              </a:rPr>
              <a:t>της </a:t>
            </a:r>
            <a:r>
              <a:rPr lang="el-GR" dirty="0" smtClean="0">
                <a:latin typeface="Comic Sans MS" pitchFamily="66" charset="0"/>
              </a:rPr>
              <a:t>έρευνάς </a:t>
            </a:r>
            <a:r>
              <a:rPr lang="el-GR" dirty="0" smtClean="0">
                <a:latin typeface="Comic Sans MS" pitchFamily="66" charset="0"/>
              </a:rPr>
              <a:t>μας.</a:t>
            </a:r>
          </a:p>
          <a:p>
            <a:r>
              <a:rPr lang="el-GR" dirty="0" smtClean="0">
                <a:latin typeface="Comic Sans MS" pitchFamily="66" charset="0"/>
              </a:rPr>
              <a:t>Ηχογραφήσαμε το τραγούδι «Άνθρωπε αγάπα» στη Βιβλιοθήκη.</a:t>
            </a:r>
          </a:p>
          <a:p>
            <a:r>
              <a:rPr lang="el-GR" dirty="0" smtClean="0">
                <a:latin typeface="Comic Sans MS" pitchFamily="66" charset="0"/>
              </a:rPr>
              <a:t>Τραβήξαμε βίντεο με μηνύματα κατά της σχολικής βίας και του εκφοβισμού.</a:t>
            </a:r>
          </a:p>
          <a:p>
            <a:r>
              <a:rPr lang="el-GR" dirty="0" smtClean="0">
                <a:latin typeface="Comic Sans MS" pitchFamily="66" charset="0"/>
              </a:rPr>
              <a:t>Ομορφύναμε τα σκαλιά του σχολείου μας γράφοντας θετικά μηνύματα φιλίας. </a:t>
            </a:r>
          </a:p>
          <a:p>
            <a:r>
              <a:rPr lang="el-GR" dirty="0" smtClean="0">
                <a:latin typeface="Comic Sans MS" pitchFamily="66" charset="0"/>
              </a:rPr>
              <a:t>Δραματοποιήσαμε το βιβλίο «Η φωνή σου, η δύναμή σου!» και γυρίσμε τη δική μας ταινιούλα.  </a:t>
            </a:r>
          </a:p>
          <a:p>
            <a:r>
              <a:rPr lang="el-GR" dirty="0" smtClean="0">
                <a:latin typeface="Comic Sans MS" pitchFamily="66" charset="0"/>
              </a:rPr>
              <a:t>Παρουσιάσαμε τη δουλειά μας σε ένα σχολείο της </a:t>
            </a:r>
            <a:r>
              <a:rPr dirty="0" err="1" smtClean="0">
                <a:latin typeface="Comic Sans MS" pitchFamily="66" charset="0"/>
              </a:rPr>
              <a:t>Αχαΐας</a:t>
            </a:r>
            <a:r>
              <a:rPr lang="el-GR" dirty="0" smtClean="0">
                <a:latin typeface="Comic Sans MS" pitchFamily="66" charset="0"/>
              </a:rPr>
              <a:t> μέσω τηλεδιάσκεψης </a:t>
            </a:r>
            <a:r>
              <a:rPr lang="el-GR" dirty="0" smtClean="0">
                <a:latin typeface="Comic Sans MS" pitchFamily="66" charset="0"/>
              </a:rPr>
              <a:t>στο </a:t>
            </a:r>
            <a:r>
              <a:rPr lang="el-GR" dirty="0" smtClean="0">
                <a:latin typeface="Comic Sans MS" pitchFamily="66" charset="0"/>
              </a:rPr>
              <a:t>χώρο της Βιβλιοθήκης. </a:t>
            </a:r>
          </a:p>
          <a:p>
            <a:endParaRPr lang="el-GR" dirty="0"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796" y="332656"/>
            <a:ext cx="11089232" cy="1080120"/>
          </a:xfrm>
        </p:spPr>
        <p:txBody>
          <a:bodyPr>
            <a:normAutofit/>
          </a:bodyPr>
          <a:lstStyle/>
          <a:p>
            <a:pPr algn="ctr"/>
            <a:r>
              <a:rPr lang="el-GR" sz="2400" dirty="0" smtClean="0">
                <a:latin typeface="Comic Sans MS" pitchFamily="66" charset="0"/>
              </a:rPr>
              <a:t>Δραστηριότητες που κράτησαν ζωντανό το ενδιαφέρον των μαθητών: 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836" y="332657"/>
            <a:ext cx="10657184" cy="552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2800" dirty="0" smtClean="0">
                <a:latin typeface="Comic Sans MS" pitchFamily="66" charset="0"/>
              </a:rPr>
              <a:t>Στόχοι</a:t>
            </a:r>
          </a:p>
          <a:p>
            <a:pPr algn="ctr">
              <a:lnSpc>
                <a:spcPct val="110000"/>
              </a:lnSpc>
            </a:pPr>
            <a:endParaRPr lang="el-GR" sz="2800" dirty="0" smtClean="0">
              <a:latin typeface="Comic Sans MS" pitchFamily="66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el-GR" sz="2800" dirty="0" smtClean="0">
                <a:latin typeface="Comic Sans MS" pitchFamily="66" charset="0"/>
              </a:rPr>
              <a:t> Κατανόηση, ευαισθητοποίηση, πρόληψη του φαινομένου  </a:t>
            </a:r>
          </a:p>
          <a:p>
            <a:pPr lvl="0"/>
            <a:r>
              <a:rPr lang="el-GR" sz="2800" dirty="0" smtClean="0">
                <a:latin typeface="Comic Sans MS" pitchFamily="66" charset="0"/>
              </a:rPr>
              <a:t>  μέσω της θεωρητικής και βιωματικής προσέγγισης του  </a:t>
            </a:r>
          </a:p>
          <a:p>
            <a:pPr lvl="0"/>
            <a:r>
              <a:rPr lang="el-GR" sz="2800" dirty="0" smtClean="0">
                <a:latin typeface="Comic Sans MS" pitchFamily="66" charset="0"/>
              </a:rPr>
              <a:t>  θέματος</a:t>
            </a:r>
          </a:p>
          <a:p>
            <a:pPr lvl="0">
              <a:buFont typeface="Arial" pitchFamily="34" charset="0"/>
              <a:buChar char="•"/>
            </a:pPr>
            <a:r>
              <a:rPr lang="el-GR" sz="2800" dirty="0" smtClean="0">
                <a:latin typeface="Comic Sans MS" pitchFamily="66" charset="0"/>
              </a:rPr>
              <a:t> Ανάπτυξη ικανότητας διαχείρισης κρίσεων</a:t>
            </a:r>
          </a:p>
          <a:p>
            <a:pPr lvl="0">
              <a:buFont typeface="Arial" pitchFamily="34" charset="0"/>
              <a:buChar char="•"/>
            </a:pPr>
            <a:r>
              <a:rPr lang="el-GR" sz="2800" dirty="0" smtClean="0">
                <a:latin typeface="Comic Sans MS" pitchFamily="66" charset="0"/>
              </a:rPr>
              <a:t> Ανάπτυξη κριτικής σκέψης</a:t>
            </a:r>
          </a:p>
          <a:p>
            <a:pPr lvl="0">
              <a:buFont typeface="Arial" pitchFamily="34" charset="0"/>
              <a:buChar char="•"/>
            </a:pPr>
            <a:r>
              <a:rPr lang="el-GR" sz="2800" dirty="0" smtClean="0">
                <a:latin typeface="Comic Sans MS" pitchFamily="66" charset="0"/>
              </a:rPr>
              <a:t> Ανάπτυξη πνεύματος συνεργασίας</a:t>
            </a:r>
          </a:p>
          <a:p>
            <a:pPr lvl="0">
              <a:buFont typeface="Arial" pitchFamily="34" charset="0"/>
              <a:buChar char="•"/>
            </a:pPr>
            <a:r>
              <a:rPr lang="el-GR" sz="2800" dirty="0" smtClean="0">
                <a:latin typeface="Comic Sans MS" pitchFamily="66" charset="0"/>
              </a:rPr>
              <a:t> Εργασία σε ομάδες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latin typeface="Comic Sans MS" pitchFamily="66" charset="0"/>
              </a:rPr>
              <a:t> Κοινωνική ευαισθησία και ενεργή στάση απέναντι σε  </a:t>
            </a:r>
          </a:p>
          <a:p>
            <a:r>
              <a:rPr lang="el-GR" sz="2800" dirty="0" smtClean="0">
                <a:latin typeface="Comic Sans MS" pitchFamily="66" charset="0"/>
              </a:rPr>
              <a:t>  τέτοιου είδους φαινόμενα </a:t>
            </a:r>
          </a:p>
          <a:p>
            <a:pPr>
              <a:lnSpc>
                <a:spcPct val="110000"/>
              </a:lnSpc>
            </a:pPr>
            <a:endParaRPr lang="el-GR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64" y="609600"/>
            <a:ext cx="11377264" cy="5638800"/>
          </a:xfrm>
        </p:spPr>
        <p:txBody>
          <a:bodyPr/>
          <a:lstStyle/>
          <a:p>
            <a:pPr algn="ctr">
              <a:buNone/>
            </a:pPr>
            <a:r>
              <a:rPr lang="el-GR" dirty="0" smtClean="0">
                <a:latin typeface="Comic Sans MS" pitchFamily="66" charset="0"/>
              </a:rPr>
              <a:t>Υλικό – Βιβλιογραφία</a:t>
            </a:r>
          </a:p>
          <a:p>
            <a:pPr algn="ctr">
              <a:buNone/>
            </a:pPr>
            <a:endParaRPr lang="el-GR" sz="900" dirty="0" smtClean="0"/>
          </a:p>
          <a:p>
            <a:r>
              <a:rPr lang="el-GR" dirty="0" smtClean="0">
                <a:latin typeface="Comic Sans MS" pitchFamily="66" charset="0"/>
              </a:rPr>
              <a:t>Δραστηριότητες στην τάξη για την πρόληψη του εκφοβισμού και της βίας  μεταξύ των μαθητών, Εγχειρίδιο Εκπαιδευτικών Πρωτοβάθμιας Εκπαίδευσης, Ε.Ψ.Υ.Π.Ε.</a:t>
            </a:r>
          </a:p>
          <a:p>
            <a:r>
              <a:rPr lang="el-GR" dirty="0" smtClean="0">
                <a:latin typeface="Comic Sans MS" pitchFamily="66" charset="0"/>
              </a:rPr>
              <a:t>Εκπαιδευτικό υλικό προγράμματος αντιμετώπισης παιδικής επιθετικότητας για την πρωτοβάθμια εκπαίδευση «Το σπίτι των παιδιών», Πυξίδα</a:t>
            </a:r>
          </a:p>
          <a:p>
            <a:r>
              <a:rPr smtClean="0">
                <a:latin typeface="Comic Sans MS" pitchFamily="66" charset="0"/>
              </a:rPr>
              <a:t>Εκπαιδευτικό Υλικό Πρόληψης, Δεξιότητες για Παιδιά του Δημοτικού, Βασικό Πρόγραμμα, ΚΕ.Θ.Ε.Α. </a:t>
            </a:r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Αρχοντάκη, Ζ. &amp; Φιλίππου, Δ. (2006). </a:t>
            </a:r>
            <a:r>
              <a:rPr lang="el-GR" i="1" dirty="0" smtClean="0">
                <a:latin typeface="Comic Sans MS" pitchFamily="66" charset="0"/>
              </a:rPr>
              <a:t>205 βιωματικές ασκήσεις για εμψύχωση ομάδων</a:t>
            </a:r>
            <a:r>
              <a:rPr lang="el-GR" dirty="0" smtClean="0">
                <a:latin typeface="Comic Sans MS" pitchFamily="66" charset="0"/>
              </a:rPr>
              <a:t>, Αθήνα: Εκδόσεις Καστανιώτη </a:t>
            </a:r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95" y="1628800"/>
            <a:ext cx="5473580" cy="461960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omic Sans MS" pitchFamily="66" charset="0"/>
              </a:rPr>
              <a:t>1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συνάντηση: </a:t>
            </a:r>
            <a:r>
              <a:rPr lang="el-GR" dirty="0" smtClean="0">
                <a:latin typeface="Comic Sans MS" pitchFamily="66" charset="0"/>
              </a:rPr>
              <a:t>Ενημέρωση για το πρόγραμμα</a:t>
            </a:r>
          </a:p>
          <a:p>
            <a:r>
              <a:rPr lang="el-GR" b="1" dirty="0" smtClean="0">
                <a:latin typeface="Comic Sans MS" pitchFamily="66" charset="0"/>
              </a:rPr>
              <a:t>2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</a:t>
            </a:r>
            <a:r>
              <a:rPr lang="el-GR" dirty="0" smtClean="0">
                <a:latin typeface="Comic Sans MS" pitchFamily="66" charset="0"/>
              </a:rPr>
              <a:t>: Υπογραφή συμβολαίου</a:t>
            </a:r>
          </a:p>
          <a:p>
            <a:r>
              <a:rPr lang="el-GR" b="1" dirty="0" smtClean="0">
                <a:latin typeface="Comic Sans MS" pitchFamily="66" charset="0"/>
              </a:rPr>
              <a:t>3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el-GR" b="1" dirty="0" smtClean="0">
                <a:latin typeface="Comic Sans MS" pitchFamily="66" charset="0"/>
              </a:rPr>
              <a:t>συνάντηση</a:t>
            </a:r>
            <a:r>
              <a:rPr lang="el-GR" dirty="0" smtClean="0">
                <a:latin typeface="Comic Sans MS" pitchFamily="66" charset="0"/>
              </a:rPr>
              <a:t>: Ενεργητική ακρόαση</a:t>
            </a:r>
          </a:p>
          <a:p>
            <a:r>
              <a:rPr lang="el-GR" b="1" dirty="0" smtClean="0">
                <a:latin typeface="Comic Sans MS" pitchFamily="66" charset="0"/>
              </a:rPr>
              <a:t>4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συνάντηση: </a:t>
            </a:r>
            <a:r>
              <a:rPr lang="el-GR" dirty="0" smtClean="0">
                <a:latin typeface="Comic Sans MS" pitchFamily="66" charset="0"/>
              </a:rPr>
              <a:t>Συναισθήματα Ι</a:t>
            </a:r>
          </a:p>
          <a:p>
            <a:r>
              <a:rPr lang="el-GR" b="1" dirty="0" smtClean="0">
                <a:latin typeface="Comic Sans MS" pitchFamily="66" charset="0"/>
              </a:rPr>
              <a:t>5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συνάντηση: </a:t>
            </a:r>
            <a:r>
              <a:rPr lang="el-GR" dirty="0" smtClean="0">
                <a:latin typeface="Comic Sans MS" pitchFamily="66" charset="0"/>
              </a:rPr>
              <a:t>Συναισθήματα ΙΙ</a:t>
            </a:r>
          </a:p>
          <a:p>
            <a:r>
              <a:rPr lang="el-GR" b="1" dirty="0" smtClean="0">
                <a:latin typeface="Comic Sans MS" pitchFamily="66" charset="0"/>
              </a:rPr>
              <a:t>6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el-GR" b="1" dirty="0" smtClean="0">
                <a:latin typeface="Comic Sans MS" pitchFamily="66" charset="0"/>
              </a:rPr>
              <a:t>συνάντηση</a:t>
            </a:r>
            <a:r>
              <a:rPr lang="el-GR" dirty="0" smtClean="0">
                <a:latin typeface="Comic Sans MS" pitchFamily="66" charset="0"/>
              </a:rPr>
              <a:t>: Διαφορετικότητα Ι</a:t>
            </a:r>
          </a:p>
          <a:p>
            <a:r>
              <a:rPr lang="el-GR" b="1" dirty="0" smtClean="0">
                <a:latin typeface="Comic Sans MS" pitchFamily="66" charset="0"/>
              </a:rPr>
              <a:t>7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</a:t>
            </a:r>
            <a:r>
              <a:rPr lang="el-GR" dirty="0" smtClean="0">
                <a:latin typeface="Comic Sans MS" pitchFamily="66" charset="0"/>
              </a:rPr>
              <a:t>: Διαφορετικότητα ΙΙ</a:t>
            </a:r>
          </a:p>
          <a:p>
            <a:endParaRPr lang="el-GR" dirty="0" smtClean="0"/>
          </a:p>
          <a:p>
            <a:pPr>
              <a:buNone/>
            </a:pPr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0476" y="1844824"/>
            <a:ext cx="5328592" cy="4248472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>
                <a:latin typeface="Comic Sans MS" pitchFamily="66" charset="0"/>
              </a:rPr>
              <a:t>Εισαγωγικές συναντήσεις με σκοπό τον καθορισμό του τρόπου λειτουργίας της ομάδας στον «Μαγικό Κύκλο», την ανίχνευση του βαθμού ετοιμότητας των μαθητών και την προετοιμασία τους. </a:t>
            </a:r>
          </a:p>
          <a:p>
            <a:r>
              <a:rPr lang="el-GR" sz="2400" dirty="0" smtClean="0">
                <a:latin typeface="Comic Sans MS" pitchFamily="66" charset="0"/>
              </a:rPr>
              <a:t>Δόθηκε έμφαση σε δραστηριότητες για το «δέσιμο» της ομάδας και την ανάπτυξη εμπιστοσύνης μεταξύ των μελών. 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1844" y="548680"/>
            <a:ext cx="972108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2400" dirty="0" smtClean="0">
                <a:latin typeface="Comic Sans MS" pitchFamily="66" charset="0"/>
              </a:rPr>
              <a:t>Το πρόγραμμα ολοκληρώθηκε σε 21 συναντήσεις.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_2720.JPG"/>
          <p:cNvPicPr>
            <a:picLocks noChangeAspect="1"/>
          </p:cNvPicPr>
          <p:nvPr/>
        </p:nvPicPr>
        <p:blipFill>
          <a:blip r:embed="rId2" cstate="print"/>
          <a:srcRect l="11483" t="5249" r="13670" b="22018"/>
          <a:stretch>
            <a:fillRect/>
          </a:stretch>
        </p:blipFill>
        <p:spPr>
          <a:xfrm>
            <a:off x="2277988" y="476672"/>
            <a:ext cx="7848872" cy="572073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268760"/>
            <a:ext cx="5473580" cy="4320480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latin typeface="Comic Sans MS" pitchFamily="66" charset="0"/>
              </a:rPr>
              <a:t>8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el-GR" b="1" dirty="0" smtClean="0">
                <a:latin typeface="Comic Sans MS" pitchFamily="66" charset="0"/>
              </a:rPr>
              <a:t>συνάντηση</a:t>
            </a:r>
            <a:r>
              <a:rPr lang="el-GR" dirty="0" smtClean="0">
                <a:latin typeface="Comic Sans MS" pitchFamily="66" charset="0"/>
              </a:rPr>
              <a:t>: Εκφοβισμός και βία στο σχολείο</a:t>
            </a:r>
          </a:p>
          <a:p>
            <a:r>
              <a:rPr lang="el-GR" b="1" dirty="0" smtClean="0">
                <a:latin typeface="Comic Sans MS" pitchFamily="66" charset="0"/>
              </a:rPr>
              <a:t>9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συνάντηση: </a:t>
            </a:r>
            <a:r>
              <a:rPr lang="el-GR" dirty="0" smtClean="0">
                <a:latin typeface="Comic Sans MS" pitchFamily="66" charset="0"/>
              </a:rPr>
              <a:t>Ηλεκτρονικός εκφοβισμός</a:t>
            </a:r>
          </a:p>
          <a:p>
            <a:r>
              <a:rPr lang="el-GR" b="1" dirty="0" smtClean="0">
                <a:latin typeface="Comic Sans MS" pitchFamily="66" charset="0"/>
              </a:rPr>
              <a:t>10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</a:t>
            </a:r>
            <a:r>
              <a:rPr lang="el-GR" dirty="0" smtClean="0">
                <a:latin typeface="Comic Sans MS" pitchFamily="66" charset="0"/>
              </a:rPr>
              <a:t>: Εκφοβισμός και βία στο σχολείο: ο ρόλος των εμπλεκομένων</a:t>
            </a:r>
          </a:p>
          <a:p>
            <a:r>
              <a:rPr lang="el-GR" b="1" dirty="0" smtClean="0">
                <a:latin typeface="Comic Sans MS" pitchFamily="66" charset="0"/>
              </a:rPr>
              <a:t>11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</a:t>
            </a:r>
            <a:r>
              <a:rPr lang="el-GR" dirty="0" smtClean="0">
                <a:latin typeface="Comic Sans MS" pitchFamily="66" charset="0"/>
              </a:rPr>
              <a:t>: Έρευνα: Ερωτηματολόγιο</a:t>
            </a:r>
          </a:p>
          <a:p>
            <a:r>
              <a:rPr lang="el-GR" b="1" dirty="0" smtClean="0">
                <a:latin typeface="Comic Sans MS" pitchFamily="66" charset="0"/>
              </a:rPr>
              <a:t>12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</a:t>
            </a:r>
            <a:r>
              <a:rPr lang="el-GR" dirty="0" smtClean="0">
                <a:latin typeface="Comic Sans MS" pitchFamily="66" charset="0"/>
              </a:rPr>
              <a:t>: Έρευνα: Επεξεργασία και ανάλυση δεδομένων</a:t>
            </a:r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4532" y="1484784"/>
            <a:ext cx="4381128" cy="3888432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Διασαφήνιση των όρων και των ρόλων. 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endParaRPr lang="el-GR" sz="2400" dirty="0" smtClean="0">
              <a:latin typeface="Comic Sans MS" pitchFamily="66" charset="0"/>
            </a:endParaRP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Συμμετείχαν οι Δ΄, Ε΄ και Στ’ τάξεις. 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_27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999" t="11811" r="13780" b="17206"/>
          <a:stretch>
            <a:fillRect/>
          </a:stretch>
        </p:blipFill>
        <p:spPr>
          <a:xfrm>
            <a:off x="621804" y="1556792"/>
            <a:ext cx="5357636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DSC_2716.JPG"/>
          <p:cNvPicPr>
            <a:picLocks noChangeAspect="1"/>
          </p:cNvPicPr>
          <p:nvPr/>
        </p:nvPicPr>
        <p:blipFill>
          <a:blip r:embed="rId3" cstate="print"/>
          <a:srcRect l="13670" t="12540" r="26903" b="16477"/>
          <a:stretch>
            <a:fillRect/>
          </a:stretch>
        </p:blipFill>
        <p:spPr>
          <a:xfrm>
            <a:off x="6454452" y="1052736"/>
            <a:ext cx="5433872" cy="486797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C_27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604" r="9405" b="11811"/>
          <a:stretch>
            <a:fillRect/>
          </a:stretch>
        </p:blipFill>
        <p:spPr>
          <a:xfrm>
            <a:off x="2133972" y="548680"/>
            <a:ext cx="8064896" cy="57810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268760"/>
            <a:ext cx="5473580" cy="4320480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latin typeface="Comic Sans MS" pitchFamily="66" charset="0"/>
              </a:rPr>
              <a:t>8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el-GR" b="1" dirty="0" smtClean="0">
                <a:latin typeface="Comic Sans MS" pitchFamily="66" charset="0"/>
              </a:rPr>
              <a:t>συνάντηση</a:t>
            </a:r>
            <a:r>
              <a:rPr lang="el-GR" dirty="0" smtClean="0">
                <a:latin typeface="Comic Sans MS" pitchFamily="66" charset="0"/>
              </a:rPr>
              <a:t>: Εκφοβισμός και βία στο σχολείο</a:t>
            </a:r>
          </a:p>
          <a:p>
            <a:r>
              <a:rPr lang="el-GR" b="1" dirty="0" smtClean="0">
                <a:latin typeface="Comic Sans MS" pitchFamily="66" charset="0"/>
              </a:rPr>
              <a:t>9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συνάντηση: </a:t>
            </a:r>
            <a:r>
              <a:rPr lang="el-GR" dirty="0" smtClean="0">
                <a:latin typeface="Comic Sans MS" pitchFamily="66" charset="0"/>
              </a:rPr>
              <a:t>Ηλεκτρονικός εκφοβισμός</a:t>
            </a:r>
          </a:p>
          <a:p>
            <a:r>
              <a:rPr lang="el-GR" b="1" dirty="0" smtClean="0">
                <a:latin typeface="Comic Sans MS" pitchFamily="66" charset="0"/>
              </a:rPr>
              <a:t>10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</a:t>
            </a:r>
            <a:r>
              <a:rPr lang="el-GR" dirty="0" smtClean="0">
                <a:latin typeface="Comic Sans MS" pitchFamily="66" charset="0"/>
              </a:rPr>
              <a:t>: Εκφοβισμός και βία στο σχολείο: ο ρόλος των εμπλεκομένων</a:t>
            </a:r>
          </a:p>
          <a:p>
            <a:r>
              <a:rPr lang="el-GR" b="1" dirty="0" smtClean="0">
                <a:latin typeface="Comic Sans MS" pitchFamily="66" charset="0"/>
              </a:rPr>
              <a:t>11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</a:t>
            </a:r>
            <a:r>
              <a:rPr lang="el-GR" dirty="0" smtClean="0">
                <a:latin typeface="Comic Sans MS" pitchFamily="66" charset="0"/>
              </a:rPr>
              <a:t>: Έρευνα: Ερωτηματολόγιο</a:t>
            </a:r>
          </a:p>
          <a:p>
            <a:r>
              <a:rPr lang="el-GR" b="1" dirty="0" smtClean="0">
                <a:latin typeface="Comic Sans MS" pitchFamily="66" charset="0"/>
              </a:rPr>
              <a:t>12</a:t>
            </a:r>
            <a:r>
              <a:rPr lang="el-GR" b="1" baseline="30000" dirty="0" smtClean="0">
                <a:latin typeface="Comic Sans MS" pitchFamily="66" charset="0"/>
              </a:rPr>
              <a:t>η</a:t>
            </a:r>
            <a:r>
              <a:rPr lang="el-GR" b="1" dirty="0" smtClean="0">
                <a:latin typeface="Comic Sans MS" pitchFamily="66" charset="0"/>
              </a:rPr>
              <a:t> συνάντηση</a:t>
            </a:r>
            <a:r>
              <a:rPr lang="el-GR" dirty="0" smtClean="0">
                <a:latin typeface="Comic Sans MS" pitchFamily="66" charset="0"/>
              </a:rPr>
              <a:t>: Έρευνα: Επεξεργασία και ανάλυση δεδομένων</a:t>
            </a:r>
          </a:p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4532" y="1484784"/>
            <a:ext cx="4381128" cy="3888432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Διασαφήνιση των όρων και των ρόλων. 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endParaRPr lang="el-GR" sz="2400" dirty="0" smtClean="0">
              <a:latin typeface="Comic Sans MS" pitchFamily="66" charset="0"/>
            </a:endParaRP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Συμμετείχαν οι Δ΄, Ε΄ και Στ’ τάξεις. 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813332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11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67C575-4926-4555-BB3A-4F8A097BA2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TS102813332</Template>
  <TotalTime>0</TotalTime>
  <Words>831</Words>
  <Application>Microsoft Office PowerPoint</Application>
  <PresentationFormat>Custom</PresentationFormat>
  <Paragraphs>110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TS102813332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2013-11-19T20:17:47Z</dcterms:created>
  <dcterms:modified xsi:type="dcterms:W3CDTF">2015-06-15T10:25:16Z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TC028133329991</vt:lpwstr>
  </property>
</Properties>
</file>